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8"/>
  </p:notesMasterIdLst>
  <p:handoutMasterIdLst>
    <p:handoutMasterId r:id="rId42"/>
  </p:handoutMasterIdLst>
  <p:sldIdLst>
    <p:sldId id="295" r:id="rId6"/>
    <p:sldId id="452" r:id="rId7"/>
    <p:sldId id="503" r:id="rId9"/>
    <p:sldId id="412" r:id="rId10"/>
    <p:sldId id="454" r:id="rId11"/>
    <p:sldId id="538" r:id="rId12"/>
    <p:sldId id="539" r:id="rId13"/>
    <p:sldId id="504" r:id="rId14"/>
    <p:sldId id="505" r:id="rId15"/>
    <p:sldId id="567" r:id="rId16"/>
    <p:sldId id="565" r:id="rId17"/>
    <p:sldId id="566" r:id="rId18"/>
    <p:sldId id="569" r:id="rId19"/>
    <p:sldId id="570" r:id="rId20"/>
    <p:sldId id="585" r:id="rId21"/>
    <p:sldId id="572" r:id="rId22"/>
    <p:sldId id="455" r:id="rId23"/>
    <p:sldId id="573" r:id="rId24"/>
    <p:sldId id="574" r:id="rId25"/>
    <p:sldId id="575" r:id="rId26"/>
    <p:sldId id="543" r:id="rId27"/>
    <p:sldId id="546" r:id="rId28"/>
    <p:sldId id="576" r:id="rId29"/>
    <p:sldId id="577" r:id="rId30"/>
    <p:sldId id="580" r:id="rId31"/>
    <p:sldId id="581" r:id="rId32"/>
    <p:sldId id="583" r:id="rId33"/>
    <p:sldId id="584" r:id="rId34"/>
    <p:sldId id="514" r:id="rId35"/>
    <p:sldId id="515" r:id="rId36"/>
    <p:sldId id="563" r:id="rId37"/>
    <p:sldId id="562" r:id="rId38"/>
    <p:sldId id="561" r:id="rId39"/>
    <p:sldId id="560" r:id="rId40"/>
    <p:sldId id="393" r:id="rId41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0000"/>
    <a:srgbClr val="0000FF"/>
    <a:srgbClr val="FFFFFF"/>
    <a:srgbClr val="FFCCFF"/>
    <a:srgbClr val="FF00FF"/>
    <a:srgbClr val="9933FF"/>
    <a:srgbClr val="000000"/>
    <a:srgbClr val="0099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2" autoAdjust="0"/>
    <p:restoredTop sz="94660"/>
  </p:normalViewPr>
  <p:slideViewPr>
    <p:cSldViewPr>
      <p:cViewPr varScale="1">
        <p:scale>
          <a:sx n="108" d="100"/>
          <a:sy n="108" d="100"/>
        </p:scale>
        <p:origin x="120" y="2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ED9AE8-B504-41EB-A2EA-5901742E601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FA7E23D3-EE36-4C15-8C83-D377C922051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E81237-AAE7-4A42-9CAD-0A2D8F4873B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E2902E7F-A5A4-4BE2-883D-675DF6FF2F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902E7F-A5A4-4BE2-883D-675DF6FF2F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902E7F-A5A4-4BE2-883D-675DF6FF2F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CA3E5-4B6E-4F26-955D-B1A1E9277FC5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E2543-A99C-47D1-A2B4-F7981E9D370A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90A24-507C-4A06-9155-CDBA6AE71502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7FB60-E823-4ECB-B099-C67535EBB2D5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53210-5AA3-4DCF-9AAC-E95B48C7A649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B0526-D849-4F45-9D9A-47ABACBDB341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E627C-5ECC-4662-8243-421B070DFBEA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8AC19-14A5-47B4-B82E-0B0E9FBE13A8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0B4A9-462D-4910-89A1-FAEED6D46FEE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5518F-FE08-43DE-A5C8-86BA3BFA1E82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51628-4F2C-4ACD-80D6-BA65D9F7373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 dirty="0">
                <a:solidFill>
                  <a:schemeClr val="bg1"/>
                </a:solidFill>
                <a:latin typeface="宋体" panose="02010600030101010101" pitchFamily="2" charset="-122"/>
              </a:rPr>
              <a:t>Copyright 2004-2016 </a:t>
            </a:r>
            <a:r>
              <a:rPr lang="zh-CN" altLang="en-US" sz="1000">
                <a:solidFill>
                  <a:schemeClr val="bg1"/>
                </a:solidFill>
                <a:latin typeface="宋体" panose="02010600030101010101" pitchFamily="2" charset="-122"/>
              </a:rPr>
              <a:t>版权所有 盗版必究</a:t>
            </a:r>
            <a:endParaRPr lang="zh-CN" altLang="en-US" sz="10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61F84E5C-4039-483F-A828-E42040AAE06D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Copyright 2004-2015 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版权所有 盗版必究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宋体" panose="02010600030101010101" pitchFamily="2" charset="-122"/>
              </a:rPr>
              <a:t>Copyright 2004-2015 </a:t>
            </a:r>
            <a:r>
              <a:rPr lang="zh-CN" altLang="en-US" sz="1000">
                <a:solidFill>
                  <a:schemeClr val="bg1"/>
                </a:solidFill>
                <a:latin typeface="宋体" panose="02010600030101010101" pitchFamily="2" charset="-122"/>
              </a:rPr>
              <a:t>版权所有 盗版必究</a:t>
            </a:r>
            <a:endParaRPr lang="zh-CN" altLang="en-US" sz="10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2000835"/>
            <a:ext cx="6408712" cy="1046436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声的利用</a:t>
            </a:r>
            <a:r>
              <a:rPr lang="en-US" altLang="zh-CN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6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971552" y="771525"/>
            <a:ext cx="6958033" cy="5857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4800" kern="10" dirty="0">
                <a:ln w="9525">
                  <a:round/>
                </a:ln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人民教育出版社义务教育教科书物理（八年级上册）</a:t>
            </a:r>
            <a:endParaRPr lang="zh-CN" altLang="en-US" sz="4800" kern="10" dirty="0">
              <a:ln w="9525">
                <a:round/>
              </a:ln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83568" y="1995686"/>
            <a:ext cx="7488832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人们把高于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20000Hz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的声叫做超声波，因为它们超过了人的听觉上限；把低于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20Hz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的声叫做次声波，因为它们低于人类的听觉下限。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人类能听到的声叫做声音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，声音、超声波、次声波统称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27584" y="483518"/>
            <a:ext cx="712879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人能感受的声音频率有一定的范围。多数人能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听到的频率范围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大约从为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20Hz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20000Hz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411510"/>
            <a:ext cx="7776864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一、声与信息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99592" y="1491630"/>
            <a:ext cx="748883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不同的动物感受声波的频率范围不同。有些动物对高频声波有很好的反应，有些动物对低频声波有很好的反应。大象可以用我们人类听不到的“声音”进行交流，这种“声音”是一种什么声呢？实际上，此时大象发出的是一种次声波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16216" y="411511"/>
            <a:ext cx="1141259" cy="108012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339502"/>
            <a:ext cx="7776864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一、声与信息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5536" y="843558"/>
            <a:ext cx="4464495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的许多活动，如地震、火山爆发、台风、海啸等，都伴有次声波产生。一些机器在工作时，也会产生人耳听不到的次声波。次声波传播的距离很远，发生地震、台风、核爆炸时，在几千千米外，也能接收到次声波。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32040" y="987574"/>
            <a:ext cx="1800201" cy="3259524"/>
            <a:chOff x="6042323" y="1008080"/>
            <a:chExt cx="2057373" cy="3259524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6186340" y="3744384"/>
              <a:ext cx="1913356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火山爆</a:t>
              </a:r>
              <a:r>
                <a:rPr lang="zh-CN" altLang="en-US" sz="2800" b="1" dirty="0" smtClean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042323" y="1008080"/>
              <a:ext cx="2050526" cy="2606047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6948264" y="987574"/>
            <a:ext cx="1944216" cy="3168352"/>
            <a:chOff x="6618388" y="1576262"/>
            <a:chExt cx="1440160" cy="2755468"/>
          </a:xfrm>
        </p:grpSpPr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6881396" y="3808510"/>
              <a:ext cx="961127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台</a:t>
              </a:r>
              <a:r>
                <a:rPr lang="zh-CN" altLang="en-US" sz="2800" b="1" dirty="0" smtClean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18388" y="1576262"/>
              <a:ext cx="1440160" cy="2304256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1560" y="411510"/>
            <a:ext cx="760564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蝙蝠通常只在夜间出来活动、觅食。但它们从来不会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撞到墙壁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、树枝上。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20072" y="1432913"/>
            <a:ext cx="4019048" cy="3239405"/>
            <a:chOff x="5124952" y="1347614"/>
            <a:chExt cx="4019048" cy="3239405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5912151" y="3632912"/>
              <a:ext cx="2444650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蝙蝠靠超声波发现昆虫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124952" y="1347614"/>
              <a:ext cx="4019048" cy="2200000"/>
            </a:xfrm>
            <a:prstGeom prst="rect">
              <a:avLst/>
            </a:prstGeom>
          </p:spPr>
        </p:pic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1561" y="1559281"/>
            <a:ext cx="4896544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蝙蝠能以很高的精度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。它们的这些“绝技”靠的是什么呢？原来，蝙蝠在飞行时会发出超声波，这些超声波碰到墙壁或昆虫时会反射回来。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1560" y="411510"/>
            <a:ext cx="760564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蝙蝠根据回声到来的方位和时间，蝙蝠可以确定目标的位置。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1561" y="1635646"/>
            <a:ext cx="4896544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蝙蝠采用的方法叫做回声定位。采用这个原理制成超声导盲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仪、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倒车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雷达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84953" y="1095926"/>
            <a:ext cx="2249953" cy="3541120"/>
            <a:chOff x="5984953" y="1095926"/>
            <a:chExt cx="2249953" cy="35411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984953" y="1095926"/>
              <a:ext cx="2232248" cy="3017900"/>
            </a:xfrm>
            <a:prstGeom prst="rect">
              <a:avLst/>
            </a:prstGeom>
          </p:spPr>
        </p:pic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146674" y="4113826"/>
              <a:ext cx="20882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超声导盲仪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1560" y="411510"/>
            <a:ext cx="760564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蝙蝠根据回声到来的方位和时间，蝙蝠可以确定目标的位置。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1561" y="1635646"/>
            <a:ext cx="4896544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蝙蝠采用的方法叫做回声定位。采用这个原理制成超声导盲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仪、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倒车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雷达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36096" y="1488728"/>
            <a:ext cx="3371429" cy="2924704"/>
            <a:chOff x="5543881" y="1394402"/>
            <a:chExt cx="3371429" cy="2924704"/>
          </a:xfrm>
        </p:grpSpPr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6588224" y="3795886"/>
              <a:ext cx="180508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倒车雷达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543881" y="1394402"/>
              <a:ext cx="3371429" cy="2323809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1560" y="627013"/>
            <a:ext cx="4896544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科学家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利用回声定位这个原理发明了声呐。利用声呐系统，人们可以探知海洋的深度，绘出水下数千米处的地形图。捕鱼时还利用声呐获得水中鱼群的信息。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56176" y="915566"/>
            <a:ext cx="2642395" cy="3425080"/>
            <a:chOff x="6012160" y="1120047"/>
            <a:chExt cx="2642395" cy="3425080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6156176" y="4021907"/>
              <a:ext cx="249837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声呐探知深度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012160" y="1120047"/>
              <a:ext cx="2642395" cy="296232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27584" y="843558"/>
            <a:ext cx="5112568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中医诊病通过“望、闻、问、切”四个途径，其中“闻”有听的意识。医生利用听诊器捕获人体内的声音信息，来诊断疾病。而借助超声波，医生还可以准确获得人体内部脏器的图像信息。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06046" y="987574"/>
            <a:ext cx="3037954" cy="3114347"/>
            <a:chOff x="6106046" y="843558"/>
            <a:chExt cx="3037954" cy="3114347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228184" y="3003798"/>
              <a:ext cx="2915816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医生用听诊器捕获人体内的信息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06046" y="843558"/>
              <a:ext cx="2854200" cy="212136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27584" y="771550"/>
            <a:ext cx="5112568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医生用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型超声波诊断仪向病人体内发射超声波，然后接收体内脏器的反射波，反射波携带的信息经过处理显示在屏幕上。这就是常说的“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超”。图中，医生正在用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超查看胎儿的发育情况。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0152" y="1120353"/>
            <a:ext cx="3036059" cy="2970331"/>
            <a:chOff x="5940152" y="1120353"/>
            <a:chExt cx="3036059" cy="2970331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213495" y="3136577"/>
              <a:ext cx="2748027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医生用</a:t>
              </a:r>
              <a:r>
                <a:rPr lang="en-US" altLang="zh-CN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超查看胎儿的发育情况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940152" y="1120353"/>
              <a:ext cx="3036059" cy="2016224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43608" y="1043696"/>
            <a:ext cx="4601167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生产实践中，超声的检查技术应用很广。比如，利用超声波可以检测出锅炉有没有裂纹，甚至还还可以知道裂纹有多大、多深。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24127" y="1013080"/>
            <a:ext cx="3118809" cy="3162010"/>
            <a:chOff x="5724127" y="1013080"/>
            <a:chExt cx="3118809" cy="3162010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516216" y="3651870"/>
              <a:ext cx="208823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超声探伤仪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724127" y="1013080"/>
              <a:ext cx="3118809" cy="2422766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3568" y="339502"/>
            <a:ext cx="39290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教学目标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83568" y="843558"/>
            <a:ext cx="828092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知识与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了解现代技术中与声有关的知识的应用。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83568" y="2283718"/>
            <a:ext cx="792088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通过观察、参观或观看有关的文字、图片、音像资料等，获得社会生活中声的利用方面的知识。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411510"/>
            <a:ext cx="7776864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二、声与能量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71600" y="1419622"/>
            <a:ext cx="7488832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把一块石头扔进水里，可以看到一圈一圈的波纹向四周散去，水面上的树叶也随之起伏。我们说，扔石头的能量通过水波传给了树叶。声波也是一种波动。那么，声波能传递能量吗？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1547664" y="771550"/>
            <a:ext cx="1080120" cy="49053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" cap="none" spc="0" normalizeH="0" baseline="0" noProof="0" dirty="0">
                <a:ln w="9525"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演示</a:t>
            </a:r>
            <a:endParaRPr kumimoji="0" lang="zh-CN" altLang="en-US" sz="2400" b="1" i="0" u="none" strike="noStrike" kern="10" cap="none" spc="0" normalizeH="0" baseline="0" noProof="0" dirty="0">
              <a:ln w="9525">
                <a:round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31640" y="1923678"/>
            <a:ext cx="496855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如图所示，将扬声器对准烛焰，播放音乐，你看到了什么现象？这说明什么问题？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72200" y="1093427"/>
            <a:ext cx="2520950" cy="3072670"/>
            <a:chOff x="5968831" y="1029251"/>
            <a:chExt cx="2520950" cy="3072670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149186" y="3147814"/>
              <a:ext cx="2160240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发声的扬声器旁的烛焰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8831" y="1029251"/>
              <a:ext cx="2520950" cy="205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31640" y="843558"/>
            <a:ext cx="6768752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声波传递能量的性质应用在社会生活的很多方面。一般来说，超声波产生的振动比可闻声更加强烈，常用来清洗物体。把被清洗的物体放在清洗液里，超声波穿过液体并引起激烈的振动，振动把物体上的污垢敲击下来而不会损坏被清洗的物体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30837" y="411510"/>
            <a:ext cx="3613163" cy="4339644"/>
            <a:chOff x="5530837" y="411510"/>
            <a:chExt cx="3613163" cy="4339644"/>
          </a:xfrm>
        </p:grpSpPr>
        <p:pic>
          <p:nvPicPr>
            <p:cNvPr id="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0837" y="411510"/>
              <a:ext cx="3613163" cy="3816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6228184" y="4227934"/>
              <a:ext cx="280364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超声波清洗机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94333" y="843558"/>
            <a:ext cx="4536504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科医生常利用超声波振动除去人体内的结石：向人体内的结石发射超声波，结石就会内击成细小的粉末，从而可以顺利地被排出体外。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/>
          </p:cNvSpPr>
          <p:nvPr/>
        </p:nvSpPr>
        <p:spPr bwMode="auto">
          <a:xfrm>
            <a:off x="539552" y="447949"/>
            <a:ext cx="1440160" cy="575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科学世界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412381"/>
            <a:ext cx="662473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不是老天显灵，是建筑师的杰作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1560" y="987574"/>
            <a:ext cx="4464496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驰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名中外的北京天坛，是明清两代皇帝祈谷、祈雨、祈天的地方。其中的回音壁、三音石、圆丘三处建筑有非常美妙的声现象，反映出我国古代高水平的建筑声学。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24128" y="1131590"/>
            <a:ext cx="2376264" cy="1957095"/>
            <a:chOff x="5436096" y="1800448"/>
            <a:chExt cx="3494120" cy="2797773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396978" y="3938246"/>
              <a:ext cx="1897942" cy="659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 smtClean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r>
                <a:rPr lang="zh-CN" altLang="en-US" sz="24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音石</a:t>
              </a:r>
              <a:endParaRPr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36096" y="1800448"/>
              <a:ext cx="3494120" cy="2195816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868144" y="3003798"/>
            <a:ext cx="2383347" cy="1901825"/>
            <a:chOff x="6012160" y="1923678"/>
            <a:chExt cx="2383347" cy="1901825"/>
          </a:xfrm>
        </p:grpSpPr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6516216" y="3363838"/>
              <a:ext cx="1296144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 smtClean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</a:t>
              </a:r>
              <a:r>
                <a:rPr lang="zh-CN" altLang="en-US" sz="24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音壁</a:t>
              </a:r>
              <a:endParaRPr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12160" y="1923678"/>
              <a:ext cx="2383347" cy="151216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/>
          </p:cNvSpPr>
          <p:nvPr/>
        </p:nvSpPr>
        <p:spPr bwMode="auto">
          <a:xfrm>
            <a:off x="539552" y="447949"/>
            <a:ext cx="1440160" cy="575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科学世界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412381"/>
            <a:ext cx="662473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不是老天显灵，是建筑师的杰作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7544" y="1180222"/>
            <a:ext cx="4961577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圆丘在天坛公园的南部，始建于公元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1503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年，是一座分三层的圆形平台，每层都有汉白玉栏杆。每个栏杆和栏板都有精雕细刻的云龙图案，每层平台都由光滑的石板铺成。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64088" y="1548762"/>
            <a:ext cx="3585306" cy="2802350"/>
            <a:chOff x="5451190" y="1851670"/>
            <a:chExt cx="3585306" cy="2802350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6372200" y="4130800"/>
              <a:ext cx="252028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天坛圆丘</a:t>
              </a:r>
              <a:endPara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51190" y="1851670"/>
              <a:ext cx="3585306" cy="204200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/>
          </p:cNvSpPr>
          <p:nvPr/>
        </p:nvSpPr>
        <p:spPr bwMode="auto">
          <a:xfrm>
            <a:off x="539552" y="447949"/>
            <a:ext cx="1440160" cy="575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科学世界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412381"/>
            <a:ext cx="662473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不是老天显灵，是建筑师的杰作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90543" y="1180222"/>
            <a:ext cx="7553865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第三层台面高出地面约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5m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，半径约为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11.5m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、中心是一块圆形大理石，俗称天心石或太极石。当你站在天心石说话或唱歌时，你会觉得声音特别洪亮。但是站在天心石以外的人听起来，却没有这种感觉。传说，皇帝每年都要到这里来祈祷上天，在天心石上</a:t>
            </a:r>
            <a:r>
              <a:rPr lang="zh-CN" altLang="en-US" sz="32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祷告。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/>
          </p:cNvSpPr>
          <p:nvPr/>
        </p:nvSpPr>
        <p:spPr bwMode="auto">
          <a:xfrm>
            <a:off x="539552" y="447949"/>
            <a:ext cx="1440160" cy="575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科学世界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412381"/>
            <a:ext cx="662473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不是老天显灵，是建筑师的杰作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83568" y="3140705"/>
            <a:ext cx="755386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其实，这不过是声音的反射造成的音响效果。圆丘的第三层台面中心略高，四周稍微向下倾斜。当有人在台中心喊叫，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27584" y="1058710"/>
            <a:ext cx="7553865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“苍天保佑，五谷丰登。”当他听到远比自己平时说话大得多的声音时，认为是老天爷显灵，觉得自己的虔诚感动了上天。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ordArt 4"/>
          <p:cNvSpPr>
            <a:spLocks noChangeArrowheads="1" noChangeShapeType="1"/>
          </p:cNvSpPr>
          <p:nvPr/>
        </p:nvSpPr>
        <p:spPr bwMode="auto">
          <a:xfrm>
            <a:off x="539552" y="447949"/>
            <a:ext cx="1440160" cy="5751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科学世界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隶书" panose="02010800040101010101" charset="-122"/>
              <a:ea typeface="华文隶书" panose="0201080004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412381"/>
            <a:ext cx="662473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不是老天显灵，是建筑师的杰作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39552" y="1131590"/>
            <a:ext cx="755386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当有人在台中心喊叫一声，传向四周的声音有一部分被四周的石栏杆反射，射到稍有倾斜的台面后又反射到台中心。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1600" y="2931790"/>
            <a:ext cx="6857143" cy="18095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WordArt 3"/>
          <p:cNvSpPr>
            <a:spLocks noChangeArrowheads="1" noChangeShapeType="1" noTextEdit="1"/>
          </p:cNvSpPr>
          <p:nvPr/>
        </p:nvSpPr>
        <p:spPr bwMode="auto">
          <a:xfrm>
            <a:off x="2555776" y="411510"/>
            <a:ext cx="3744416" cy="53881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eaLnBrk="1" hangingPunct="1">
              <a:defRPr/>
            </a:pPr>
            <a:r>
              <a:rPr lang="zh-CN" altLang="en-US" sz="2400" b="1" kern="10" dirty="0">
                <a:ln w="9525">
                  <a:rou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我的收获 </a:t>
            </a:r>
            <a:endParaRPr lang="zh-CN" altLang="en-US" sz="2400" b="1" kern="10" dirty="0">
              <a:ln w="9525">
                <a:round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71600" y="1141130"/>
            <a:ext cx="6840760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人能</a:t>
            </a: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20Hz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20000Hz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的声音。高于</a:t>
            </a: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20000Hz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的声叫做超声波，因为它们超过了人的听觉上限；把低于</a:t>
            </a: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20Hz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的声叫做次声波，因为它们低于人类的听觉下限。</a:t>
            </a:r>
            <a:endParaRPr lang="en-US" altLang="zh-CN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003708" y="3147814"/>
            <a:ext cx="69541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声可传递信息。回声定位。声呐、</a:t>
            </a: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超等</a:t>
            </a:r>
            <a:endParaRPr lang="en-US" altLang="zh-CN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971600" y="3795886"/>
            <a:ext cx="61926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声可传递能量。超声波清洗机</a:t>
            </a:r>
            <a:endParaRPr lang="en-US" altLang="zh-CN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3568" y="339502"/>
            <a:ext cx="39290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教学目标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576" y="1203598"/>
            <a:ext cx="7632848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3. 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情感态度和价值观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）通过学习，了解声在现代技术中的应用，进一步增加对科学的热爱。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）感受自然界声音的美妙与有趣，激发好奇心和求知欲。在活动中培养学生善于与其他同学合作交流的意识和能力。 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3528" y="1347614"/>
            <a:ext cx="8632745" cy="302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下列实例是利用声传递能量的是    （     ） 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．利用超声波给金属工件探伤    </a:t>
            </a:r>
            <a:endParaRPr lang="en-US" altLang="zh-CN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B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．利用超声波排除人体内的结石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．医生通过听诊器给病人诊病    </a:t>
            </a:r>
            <a:endParaRPr lang="en-US" altLang="zh-CN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D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．超声波导盲仪帮助盲人出行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380312" y="1491630"/>
            <a:ext cx="506229" cy="544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8" rIns="51435" bIns="25718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520345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达标练习</a:t>
            </a:r>
            <a:endParaRPr lang="zh-CN" altLang="en-US" sz="27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3528" y="1131590"/>
            <a:ext cx="8280919" cy="302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2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下列关于声现象的说法中，正确的是 （   ）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．声波在真空中的传播速度等于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340m/s</a:t>
            </a:r>
            <a:endParaRPr lang="en-US" altLang="zh-CN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．声波可以传递信息，不可以传递能量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超是利用声波能传递能量原理工作的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．超声波清洗机是利用声波能传递能量原理工作的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8028384" y="1163287"/>
            <a:ext cx="551113" cy="544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8" rIns="51435" bIns="25718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520345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达标练习</a:t>
            </a:r>
            <a:endParaRPr lang="zh-CN" altLang="en-US" sz="27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3528" y="1131590"/>
            <a:ext cx="8632745" cy="302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下列声的知识，下列说法正确的是  （    ）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声波既可以传递信息，又可以传递能量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 噪声扰民主要是因为其音调太高      </a:t>
            </a:r>
            <a:endParaRPr lang="en-US" altLang="zh-CN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	声音在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15℃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的空气中，传播速度约为</a:t>
            </a: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1500m/s</a:t>
            </a:r>
            <a:endParaRPr lang="en-US" altLang="zh-CN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	超声波在空气中比次声波传播速度大。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452320" y="1153889"/>
            <a:ext cx="535083" cy="544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8" rIns="51435" bIns="25718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520345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达标练习</a:t>
            </a:r>
            <a:endParaRPr lang="zh-CN" altLang="en-US" sz="27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42587" y="1405767"/>
            <a:ext cx="7560840" cy="3516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4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关于声现象，下列说法正确的是  （  ）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声音在同种介质中传播速度一定相同      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我们可以根据音调来分辨同学的讲话声    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声呐说明声波可以传递信息       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32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超声波可以粉碎结石，说明声音传递信息</a:t>
            </a:r>
            <a:endParaRPr lang="zh-CN" altLang="en-US" sz="32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668344" y="1422844"/>
            <a:ext cx="499817" cy="544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8" rIns="51435" bIns="25718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520345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达标练习</a:t>
            </a:r>
            <a:endParaRPr lang="zh-CN" altLang="en-US" sz="27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3568" y="1163882"/>
            <a:ext cx="7632848" cy="4008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2800" noProof="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下列有关声音的说法错误的是    （　　）</a:t>
            </a:r>
            <a:endParaRPr lang="zh-CN" altLang="en-US" sz="28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．诗句“不敢高声语，恐惊天上人”中的“高”是指声音的音调高</a:t>
            </a:r>
            <a:endParaRPr lang="zh-CN" altLang="en-US" sz="28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．两名宇航员在太空中不能直接对话，是因为声音不能在真空中传播</a:t>
            </a:r>
            <a:endParaRPr lang="zh-CN" altLang="en-US" sz="28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．在医院里医生通常利用超声波震动打碎人体内的结石，说明声波能传递能量</a:t>
            </a:r>
            <a:endParaRPr lang="zh-CN" altLang="en-US" sz="28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r>
              <a:rPr lang="en-US" altLang="zh-CN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．利用</a:t>
            </a:r>
            <a:r>
              <a:rPr lang="en-US" altLang="zh-CN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超诊断疾病，说明声波可传递信息</a:t>
            </a:r>
            <a:endParaRPr lang="zh-CN" altLang="en-US" sz="2800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516216" y="1163287"/>
            <a:ext cx="535083" cy="544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8" rIns="51435" bIns="25718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520345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达标练习</a:t>
            </a:r>
            <a:endParaRPr lang="zh-CN" altLang="en-US" sz="2700" kern="10" dirty="0">
              <a:ln w="9525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0826" y="250031"/>
            <a:ext cx="85121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/>
              <a:t>   </a:t>
            </a:r>
            <a:endParaRPr lang="zh-CN" altLang="zh-CN"/>
          </a:p>
        </p:txBody>
      </p:sp>
      <p:sp>
        <p:nvSpPr>
          <p:cNvPr id="29700" name="WordArt 4"/>
          <p:cNvSpPr>
            <a:spLocks noChangeArrowheads="1" noChangeShapeType="1"/>
          </p:cNvSpPr>
          <p:nvPr/>
        </p:nvSpPr>
        <p:spPr bwMode="auto">
          <a:xfrm>
            <a:off x="2123728" y="2031690"/>
            <a:ext cx="5545138" cy="1038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2750"/>
                <a:gd name="adj2" fmla="val 0"/>
              </a:avLst>
            </a:prstTxWarp>
            <a:scene3d>
              <a:camera prst="legacyPerspectiveTopLeft">
                <a:rot lat="0" lon="20519999" rev="0"/>
              </a:camera>
              <a:lightRig rig="legacyFlat1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n w="9525" cmpd="sng">
                  <a:round/>
                </a:ln>
                <a:solidFill>
                  <a:srgbClr val="FFFF00">
                    <a:alpha val="96999"/>
                  </a:srgbClr>
                </a:solidFill>
                <a:latin typeface="华文彩云" panose="02010800040101010101" charset="-122"/>
                <a:ea typeface="华文彩云" panose="02010800040101010101" charset="-122"/>
              </a:rPr>
              <a:t>谢谢！</a:t>
            </a:r>
            <a:endParaRPr lang="zh-CN" altLang="en-US" sz="3200" dirty="0">
              <a:ln w="9525" cmpd="sng">
                <a:round/>
              </a:ln>
              <a:solidFill>
                <a:srgbClr val="FFFF00">
                  <a:alpha val="96999"/>
                </a:srgbClr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4348" y="571486"/>
            <a:ext cx="39290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63040" y="1256227"/>
            <a:ext cx="7360796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了解现代技术中与声有关的知识的应用。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69950" y="2509471"/>
            <a:ext cx="39290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教学难点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14348" y="3507854"/>
            <a:ext cx="76438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声的应用中涉及的物理知识。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368765"/>
            <a:ext cx="6485712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妈妈从婴儿的啼哭声获得信息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664" y="1015094"/>
            <a:ext cx="6408712" cy="379443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413253"/>
            <a:ext cx="775855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水手通过汽笛回声判断离悬崖的距离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1875" y="1059582"/>
            <a:ext cx="7956273" cy="381642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3608" y="411510"/>
            <a:ext cx="698477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医生用超声仪器为患者诊断疾病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1057839"/>
            <a:ext cx="6984776" cy="370725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87624" y="987574"/>
            <a:ext cx="6696744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人从呱呱坠地时起，就开始利用声音了。妈妈能从婴儿的啼哭声中发现宝宝情绪的变化；水手可以通过汽笛的回声判断悬崖的距离；医生会用各种各样的超声仪器为患者诊断疾病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411510"/>
            <a:ext cx="7776864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想想议议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971600" y="1275606"/>
            <a:ext cx="4392488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自然界中声现象实在太多了。除了人类，动物中也有不少是利用声的高手。你能举出一些例子吗？</a:t>
            </a:r>
            <a:endParaRPr lang="zh-CN" altLang="en-US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732240" y="3795886"/>
            <a:ext cx="113454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海豚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2120" y="1131590"/>
            <a:ext cx="297290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模板2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0</TotalTime>
  <Words>3144</Words>
  <Application>WPS 演示</Application>
  <PresentationFormat>全屏显示(16:9)</PresentationFormat>
  <Paragraphs>209</Paragraphs>
  <Slides>35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华文隶书</vt:lpstr>
      <vt:lpstr>华文行楷</vt:lpstr>
      <vt:lpstr>华文彩云</vt:lpstr>
      <vt:lpstr>模板2</vt:lpstr>
      <vt:lpstr>默认设计模板</vt:lpstr>
      <vt:lpstr>4_5.1欧姆定律（1）</vt:lpstr>
      <vt:lpstr>5.1欧姆定律（1）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</vt:lpstr>
    </vt:vector>
  </TitlesOfParts>
  <Company>ASUSTeK Computer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Administrator</cp:lastModifiedBy>
  <cp:revision>302</cp:revision>
  <dcterms:created xsi:type="dcterms:W3CDTF">2008-10-13T16:48:00Z</dcterms:created>
  <dcterms:modified xsi:type="dcterms:W3CDTF">2018-09-15T12:34:01Z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